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2" r:id="rId2"/>
  </p:sldMasterIdLst>
  <p:notesMasterIdLst>
    <p:notesMasterId r:id="rId19"/>
  </p:notesMasterIdLst>
  <p:sldIdLst>
    <p:sldId id="557" r:id="rId3"/>
    <p:sldId id="559" r:id="rId4"/>
    <p:sldId id="560" r:id="rId5"/>
    <p:sldId id="532" r:id="rId6"/>
    <p:sldId id="538" r:id="rId7"/>
    <p:sldId id="539" r:id="rId8"/>
    <p:sldId id="565" r:id="rId9"/>
    <p:sldId id="563" r:id="rId10"/>
    <p:sldId id="566" r:id="rId11"/>
    <p:sldId id="540" r:id="rId12"/>
    <p:sldId id="544" r:id="rId13"/>
    <p:sldId id="569" r:id="rId14"/>
    <p:sldId id="541" r:id="rId15"/>
    <p:sldId id="543" r:id="rId16"/>
    <p:sldId id="562" r:id="rId17"/>
    <p:sldId id="537" r:id="rId18"/>
  </p:sldIdLst>
  <p:sldSz cx="9144000" cy="5143500" type="screen16x9"/>
  <p:notesSz cx="681355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FF9FF"/>
    <a:srgbClr val="BBCFFB"/>
    <a:srgbClr val="A8246F"/>
    <a:srgbClr val="CC3300"/>
    <a:srgbClr val="000066"/>
    <a:srgbClr val="55F587"/>
    <a:srgbClr val="6CF109"/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 autoAdjust="0"/>
    <p:restoredTop sz="89228" autoAdjust="0"/>
  </p:normalViewPr>
  <p:slideViewPr>
    <p:cSldViewPr>
      <p:cViewPr varScale="1">
        <p:scale>
          <a:sx n="81" d="100"/>
          <a:sy n="81" d="100"/>
        </p:scale>
        <p:origin x="-966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19" y="1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5D3694E-5052-4F3F-93CD-88758756FAC5}" type="datetimeFigureOut">
              <a:rPr lang="ru-RU"/>
              <a:pPr>
                <a:defRPr/>
              </a:pPr>
              <a:t>25.09.2019</a:t>
            </a:fld>
            <a:endParaRPr lang="ru-RU" dirty="0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6125"/>
            <a:ext cx="6632575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6" y="4725909"/>
            <a:ext cx="5450520" cy="44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466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19" y="9445466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A900FADF-9908-4C73-8B39-9498CA96A0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9240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D127-E904-4A43-BB2D-CC9C653593C3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A4851-D2AE-441B-AB3E-8F37A1A280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520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BC7BB-7B1C-4EA2-8A08-B2EF852EA647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97D87-3609-4C71-ACFD-B4693E6DA2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857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E55F6-48BC-4098-8D59-18636856D2FA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03639-A57E-4B1A-B2C6-DF08262EC6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0939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B04C4-546E-4372-B368-412F5A79B1DB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1D97B-673E-4732-BB0C-F71A543F92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4125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B9632-13BE-4E41-BBE5-4A5F0CAAADF1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5CE0-0F3F-4BC9-86D5-117E9D754E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6763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00152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2953945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4BB7-D00C-4080-B3BF-2F35F30BC1D6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DC24D-6434-4038-8F9C-EA35E34797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3574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718AC-0A09-4631-9FC4-7DE315F62E65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94FFE-014F-4753-807D-FA0CC95EF3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6534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C665-310C-427A-A04E-D5200F9A2BEA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E3481-928D-49EB-95EE-21FE05953E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4870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951BC-60DF-4FBE-915F-22739A25F513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E3B2A-1190-4C5A-AC7C-807F0F5698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9331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E0980-6695-4248-9A78-C73F54808D77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DC765-B34C-4D60-BA61-A34DF12484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44410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44A699-D71E-4C60-8471-1DA6D3D6923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577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F8807-C1EE-43EE-B3ED-DCCCE1B1AEEA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DB0D7-46E7-4479-A24E-8A312E476E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84798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2DEEA-705F-4A36-B7DE-A1D371561A6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126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38002-4E2B-4FC9-AD16-186AEA82637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8417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848BD-6D1B-4E4A-AB68-CB6B78ED69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358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018F79-1A6E-4C2B-A165-DCC725C6E3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9815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5D819-B41B-4C11-A9FF-00E8920AE40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6277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D79B7-8608-4C66-929F-4B6E43A5B27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31098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35CE1-373D-4ED1-A6FE-5DA24D52F73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70747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D607E-ABAB-415D-81CA-1276BFACE3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7657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1C46E-1B84-40F8-8D46-544DFFC6008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54698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EC9E38-7283-44C0-A16D-B27581E2305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621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D7CF8-F099-4662-BC64-6D3C2EC26836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5EE4B-526E-4FBD-AC35-F79A227B27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81109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2" y="1597820"/>
            <a:ext cx="7770813" cy="11013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FA66E-C172-4391-9397-4A15FE63CBDA}" type="datetime1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>
          <a:xfrm>
            <a:off x="6553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1F0DC7-E315-4611-9260-8A2FC42BBCAC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509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8AB74-5F72-4267-8701-BCDBD8622841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65CF7-F662-460F-8198-CFFB668B8F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311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BAC2F-05BF-4CE6-A878-72DC06F91A06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F2C5D-DDAB-451A-9967-1F16705FAA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987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9F30-F3E0-4AD6-B50E-647001341091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FEED4-A9B6-4A38-955A-82F49E9286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826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7A1C-8552-414B-BCBA-11655DEF5191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65D52-7FDC-40CE-8880-1D51D487DD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229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9EBC5-B455-4724-A437-9FD302FCF540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CE940-2F9F-46D1-AA45-3AAA12860A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4933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4EE87-A3D6-46E1-9BCA-134ED69D08D1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6D097-8CF3-48C2-9CD9-47F30891C7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512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F2CBB9-9861-4BBB-BE18-CAA77E2D26B9}" type="datetime1">
              <a:rPr lang="en-US"/>
              <a:pPr>
                <a:defRPr/>
              </a:pPr>
              <a:t>9/25/2019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A8BF5A-7A31-42B6-B4AB-CC33CE43F7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D0F5B-4998-4699-BB48-53D7BF03A70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094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" t="-62" r="-81" b="62"/>
          <a:stretch/>
        </p:blipFill>
        <p:spPr bwMode="auto">
          <a:xfrm>
            <a:off x="6559" y="-1587"/>
            <a:ext cx="9144000" cy="5145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188" t="7322" r="12078" b="18342"/>
          <a:stretch/>
        </p:blipFill>
        <p:spPr bwMode="auto">
          <a:xfrm>
            <a:off x="6234200" y="0"/>
            <a:ext cx="288471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2268537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67944" y="4011910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63215"/>
            <a:ext cx="4752527" cy="169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19873" y="2283718"/>
            <a:ext cx="57241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Вопросы </a:t>
            </a:r>
            <a:r>
              <a:rPr lang="ru-RU" sz="2400" b="1" dirty="0">
                <a:solidFill>
                  <a:srgbClr val="0070C0"/>
                </a:solidFill>
              </a:rPr>
              <a:t>и </a:t>
            </a:r>
            <a:r>
              <a:rPr lang="ru-RU" sz="2400" b="1" dirty="0" smtClean="0">
                <a:solidFill>
                  <a:srgbClr val="0070C0"/>
                </a:solidFill>
              </a:rPr>
              <a:t>ответы </a:t>
            </a:r>
            <a:endParaRPr lang="ru-RU" sz="2400" dirty="0">
              <a:solidFill>
                <a:srgbClr val="0070C0"/>
              </a:solidFill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о Единой методике </a:t>
            </a:r>
            <a:endParaRPr lang="ru-RU" sz="2400" dirty="0">
              <a:solidFill>
                <a:srgbClr val="0070C0"/>
              </a:solidFill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социально-психологического тестирования </a:t>
            </a:r>
            <a:endParaRPr lang="ru-RU" sz="2400" dirty="0">
              <a:solidFill>
                <a:srgbClr val="0070C0"/>
              </a:solidFill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(ЕМ СПТ) 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7" r="2506"/>
          <a:stretch/>
        </p:blipFill>
        <p:spPr bwMode="auto">
          <a:xfrm>
            <a:off x="5147286" y="1600200"/>
            <a:ext cx="3971629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5996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317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1720" y="483518"/>
            <a:ext cx="4824536" cy="62753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чего делаются выводы в методике СПТ ? 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0375" y="1563638"/>
            <a:ext cx="8360097" cy="3046988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Методика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основана на представлении о непрерывности и единовременности совместного воздействия на ребенка «факторов риска» и «факторов защиты». </a:t>
            </a:r>
          </a:p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Если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«факторы риска» начинают преобладать над «факторами защиты» – обучающемуся необходимо оказать психолого-педагогическую помощь и социальную поддержку и предотвратить таким образом вовлечение в негативные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8" name="AutoShape 2" descr="ÐÐ°ÑÑÐ¸Ð½ÐºÐ¸ Ð¿Ð¾ Ð·Ð°Ð¿ÑÐ¾ÑÑ Ð²Ð¾ÑÐºÐ»Ð¸ÑÐ°ÑÐµÐ»ÑÐ½ÑÐ¹ Ð·Ð½Ð°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ÐÐ°ÑÑÐ¸Ð½ÐºÐ¸ Ð¿Ð¾ Ð·Ð°Ð¿ÑÐ¾ÑÑ Ð²Ð¾ÑÐºÐ»Ð¸ÑÐ°ÑÐµÐ»ÑÐ½ÑÐ¹ Ð·Ð½Ð°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69873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0021" y="51470"/>
            <a:ext cx="1428398" cy="792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91348" y="422483"/>
            <a:ext cx="6048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«факторы риска»?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536" y="1266041"/>
            <a:ext cx="8352928" cy="3416320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«Факторы риска»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социально-психологические условия, повышающие угрозу вовлечения в социально-негативное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Подверженность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негативному влиянию группы;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Подверженность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влиянию асоциальных установок социума;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рискованным поступкам;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совершению необдуманных поступков;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переживания жизненных неудач. </a:t>
            </a:r>
          </a:p>
        </p:txBody>
      </p:sp>
    </p:spTree>
    <p:extLst>
      <p:ext uri="{BB962C8B-B14F-4D97-AF65-F5344CB8AC3E}">
        <p14:creationId xmlns:p14="http://schemas.microsoft.com/office/powerpoint/2010/main" xmlns="" val="18618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1" y="31744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7928"/>
            <a:ext cx="1688107" cy="936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67870" y="411852"/>
            <a:ext cx="572214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«факторы защиты»?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127" y="1345958"/>
            <a:ext cx="8291263" cy="3170099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защиты» – обстоятельства, повышающие социально-психологическую устойчивость к воздействию «факторов риска».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Методика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 такие параметры как: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взаимоотношений с социальным окружением.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жизненной позиции, социальная активность.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 НЕТ сомнительным предложениям.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Психологическую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и уверенность в своих силах в трудных жизненных ситуациях. </a:t>
            </a:r>
          </a:p>
        </p:txBody>
      </p:sp>
    </p:spTree>
    <p:extLst>
      <p:ext uri="{BB962C8B-B14F-4D97-AF65-F5344CB8AC3E}">
        <p14:creationId xmlns:p14="http://schemas.microsoft.com/office/powerpoint/2010/main" xmlns="" val="3479886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95486"/>
            <a:ext cx="6552728" cy="12961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периодичность 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СПТ?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0021" y="51470"/>
            <a:ext cx="1428398" cy="7920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568" y="1995686"/>
            <a:ext cx="7776864" cy="1077218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проводится на регулярной основе 1 раз в год начиная с 7 класса. </a:t>
            </a:r>
          </a:p>
        </p:txBody>
      </p:sp>
    </p:spTree>
    <p:extLst>
      <p:ext uri="{BB962C8B-B14F-4D97-AF65-F5344CB8AC3E}">
        <p14:creationId xmlns:p14="http://schemas.microsoft.com/office/powerpoint/2010/main" xmlns="" val="31909576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4551" y="1867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47664" y="195486"/>
            <a:ext cx="56886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результаты тестирования станут известны в образовательной организации?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0985" y="1636678"/>
            <a:ext cx="8352928" cy="3016210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1.Так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все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19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деперсонифицированы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получить индивидуальные результаты обучающегося из работников и руководства образовательной организации никто не сможет без нарушения законодательства Российской Федерации. </a:t>
            </a:r>
          </a:p>
          <a:p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2.С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конфиденциальной информацией о Вашем ребенке имеет право работать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педагог-психолог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организации, который имеет соответствующее образование. </a:t>
            </a:r>
          </a:p>
          <a:p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3.Обнародоваться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обсуждаться будут только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усредненные (статистические) результаты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иметь вид статистического отчета по классу или школе в целом. </a:t>
            </a:r>
          </a:p>
        </p:txBody>
      </p:sp>
    </p:spTree>
    <p:extLst>
      <p:ext uri="{BB962C8B-B14F-4D97-AF65-F5344CB8AC3E}">
        <p14:creationId xmlns:p14="http://schemas.microsoft.com/office/powerpoint/2010/main" xmlns="" val="3128247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2272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5528" y="252419"/>
            <a:ext cx="664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4" name="AutoShape 2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0375" y="1923678"/>
            <a:ext cx="8226425" cy="1107996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является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опросом мнений и не оценивает самих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оцениваются не дети, а социально-психологические условия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они находятся.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0375" y="3176137"/>
            <a:ext cx="8226425" cy="1446550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результаты тестирования распространяется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конфиденциальности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Персональные результаты могут быть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доступны только трем лицам: родителю, ребенку и педагогу-психологу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50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02878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СПАСИБО ЗА ВНИМАНИЕ!</a:t>
            </a:r>
            <a:endParaRPr kumimoji="0" lang="ru-RU" sz="4800" b="0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9828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965" y="123478"/>
            <a:ext cx="1040035" cy="5767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823685"/>
            <a:ext cx="69847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проводится массовое социально-психологическое тестирование?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2354521"/>
            <a:ext cx="8219256" cy="1477328"/>
          </a:xfrm>
          <a:prstGeom prst="rect">
            <a:avLst/>
          </a:prstGeom>
          <a:solidFill>
            <a:srgbClr val="EFF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построения научно обоснованной работы с детьми и родителями по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 негативных явлений </a:t>
            </a: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подростково-молодежной 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среде</a:t>
            </a: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1713002"/>
            <a:ext cx="7920880" cy="2400657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«Единая методика социально – психологического тестирования» (ЕМ СПТ) разработана в соответствии с поручением Государственного антинаркотического комитета. </a:t>
            </a:r>
            <a:endParaRPr lang="ru-RU" sz="30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0470" y="432092"/>
            <a:ext cx="619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инициатор разработки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методики? </a:t>
            </a:r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4551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51125" y="286034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тестирования?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526174"/>
            <a:ext cx="8640960" cy="3108543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социально-психологического тестирования разрабатывалась специалистами МГУ им. М.В. Ломоносова и ФГБНУ «Центр защиты прав и интересов детей». Апробировалась в течение 2018 – 2019 учебного года. В апробации участвовало более 300 тысяч обучающихся. Методика имеет положительные экспертные заключения.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278218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9632" y="195113"/>
            <a:ext cx="62646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направлена методика социально-психологического тестирования, в чем ее суть?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1775221"/>
            <a:ext cx="8496944" cy="2893100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оценивает детей! </a:t>
            </a:r>
            <a:r>
              <a:rPr lang="ru-RU" sz="2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с ней подростки, юноши и девушки сами оценивают социально-психологические условия, в которых находятся.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опрос, выявляющий мнения, </a:t>
            </a:r>
            <a:r>
              <a:rPr lang="ru-RU" sz="2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и позиции обучающихся относительно их самих и обстоятельств, в которых они находятся. </a:t>
            </a:r>
          </a:p>
        </p:txBody>
      </p:sp>
    </p:spTree>
    <p:extLst>
      <p:ext uri="{BB962C8B-B14F-4D97-AF65-F5344CB8AC3E}">
        <p14:creationId xmlns:p14="http://schemas.microsoft.com/office/powerpoint/2010/main" xmlns="" val="1607937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23272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32404" y="339502"/>
            <a:ext cx="5832648" cy="115212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методика СПТ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наркопотребление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наркозависимость?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0276" y="1841910"/>
            <a:ext cx="8136904" cy="2677656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Методика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использована для формулировки заключения о наркотической или иной зависимости. </a:t>
            </a:r>
          </a:p>
          <a:p>
            <a:pPr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Она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 факторы, наличие которых может увеличивать риск вовлечения ребенка в социально-негативное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поведение.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7351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10166" y="51470"/>
            <a:ext cx="1558253" cy="8640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636" y="489982"/>
            <a:ext cx="655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дать заключение о том, что Ваш ребенок употребляет наркотики?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4380" y="1766848"/>
            <a:ext cx="8075239" cy="2677656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Такое заключение может дать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врач-нарколог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проведения профилактического медицинского осмотра, включающего забор и анализ биологического материала (кровь, моча и т.д.) с использованием химико-токсикологического исследования.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29699"/>
            <a:ext cx="1688107" cy="9361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03737" y="374819"/>
            <a:ext cx="69365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сказать, что методика СПТ изучает «глубинные психические проблемы» обучающегося и «копается в его мозгах»? </a:t>
            </a:r>
            <a:endParaRPr lang="ru-RU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3" y="1870270"/>
            <a:ext cx="8208911" cy="2416046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Нет. Методика не является ни клинической, ни психиатрической. Она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направлена на изучение глубинных особенностей психики</a:t>
            </a: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Методика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 </a:t>
            </a: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</a:t>
            </a:r>
            <a:r>
              <a:rPr lang="ru-RU" sz="25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неблагоприятности</a:t>
            </a: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условий, в которых находится ребенок, и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провоцирование ребенка к пробе наркотика </a:t>
            </a: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этими условиями. </a:t>
            </a:r>
            <a:endParaRPr lang="ru-RU" sz="2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29699"/>
            <a:ext cx="1688107" cy="9361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277574"/>
            <a:ext cx="71287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заключается конфиденциальность проведения тестирования? </a:t>
            </a:r>
            <a:endParaRPr lang="ru-RU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1540" y="1229757"/>
            <a:ext cx="8280920" cy="3477875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результаты тестирования строго конфиденциальны!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должно быть положение о конфиденциальной информации.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обучающемуся присваивается индивидуальный код участника, который делает невозможным персонификацию данных.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кодов и соответствующих им фамилий хранится в образовательной организации в соответствии с Федеральным законом от 27 июля 2007 г. № 152-ФЗ «О персональных данных».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могут быть доступны только трем лицам: родителю, ребенку и педагогу-психологу. </a:t>
            </a:r>
          </a:p>
        </p:txBody>
      </p:sp>
    </p:spTree>
    <p:extLst>
      <p:ext uri="{BB962C8B-B14F-4D97-AF65-F5344CB8AC3E}">
        <p14:creationId xmlns:p14="http://schemas.microsoft.com/office/powerpoint/2010/main" xmlns="" val="21852076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6426</TotalTime>
  <Words>495</Words>
  <Application>Microsoft Office PowerPoint</Application>
  <PresentationFormat>Экран (16:9)</PresentationFormat>
  <Paragraphs>74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МОиН РТ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Психолог</cp:lastModifiedBy>
  <cp:revision>522</cp:revision>
  <cp:lastPrinted>2014-10-20T10:00:46Z</cp:lastPrinted>
  <dcterms:created xsi:type="dcterms:W3CDTF">2009-12-08T06:57:32Z</dcterms:created>
  <dcterms:modified xsi:type="dcterms:W3CDTF">2019-09-25T06:22:48Z</dcterms:modified>
</cp:coreProperties>
</file>